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1" r:id="rId6"/>
    <p:sldId id="260" r:id="rId7"/>
    <p:sldId id="262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3835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234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69805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39345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31755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1117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56829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7082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0622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5730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5953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6963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7224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249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15688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0030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0771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1724CEE-3317-4ECB-8EA5-227F0C9E630D}" type="datetimeFigureOut">
              <a:rPr lang="es-ES" smtClean="0"/>
              <a:t>07/10/2019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0FFC8E3-677F-4B47-B5FC-ECBCEE7473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50125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168204" y="1964268"/>
            <a:ext cx="8674502" cy="2421464"/>
          </a:xfrm>
        </p:spPr>
        <p:txBody>
          <a:bodyPr>
            <a:normAutofit/>
          </a:bodyPr>
          <a:lstStyle/>
          <a:p>
            <a:pPr algn="ctr"/>
            <a:r>
              <a:rPr lang="es-ES" sz="7200" dirty="0" smtClean="0">
                <a:latin typeface="Algerian" panose="04020705040A02060702" pitchFamily="82" charset="0"/>
              </a:rPr>
              <a:t>ECONOMIA </a:t>
            </a:r>
            <a:br>
              <a:rPr lang="es-ES" sz="7200" dirty="0" smtClean="0">
                <a:latin typeface="Algerian" panose="04020705040A02060702" pitchFamily="82" charset="0"/>
              </a:rPr>
            </a:br>
            <a:r>
              <a:rPr lang="es-ES" sz="7200" dirty="0" smtClean="0">
                <a:latin typeface="Algerian" panose="04020705040A02060702" pitchFamily="82" charset="0"/>
              </a:rPr>
              <a:t>CIRCULAR</a:t>
            </a:r>
            <a:endParaRPr lang="es-ES" sz="7200" dirty="0">
              <a:latin typeface="Algerian" panose="04020705040A02060702" pitchFamily="8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endParaRPr lang="es-ES" sz="2000" dirty="0" smtClean="0">
              <a:latin typeface="Algerian" panose="04020705040A02060702" pitchFamily="82" charset="0"/>
            </a:endParaRPr>
          </a:p>
          <a:p>
            <a:pPr algn="ctr"/>
            <a:r>
              <a:rPr lang="es-ES" sz="2000" dirty="0" smtClean="0">
                <a:latin typeface="Algerian" panose="04020705040A02060702" pitchFamily="82" charset="0"/>
              </a:rPr>
              <a:t>Diego Mauricio sierra m</a:t>
            </a:r>
          </a:p>
          <a:p>
            <a:pPr algn="ctr"/>
            <a:r>
              <a:rPr lang="es-ES" sz="2000" dirty="0" smtClean="0">
                <a:latin typeface="Algerian" panose="04020705040A02060702" pitchFamily="82" charset="0"/>
              </a:rPr>
              <a:t>Manuel Fernando silva</a:t>
            </a:r>
            <a:endParaRPr lang="es-ES" sz="2000" dirty="0">
              <a:latin typeface="Algerian" panose="04020705040A02060702" pitchFamily="82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53" y="0"/>
            <a:ext cx="42005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35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981" y="1725769"/>
            <a:ext cx="8950817" cy="468791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438659" y="321972"/>
            <a:ext cx="526745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600" dirty="0" smtClean="0">
                <a:solidFill>
                  <a:srgbClr val="FF0000"/>
                </a:solidFill>
                <a:latin typeface="Algerian" panose="04020705040A02060702" pitchFamily="82" charset="0"/>
              </a:rPr>
              <a:t>GRACIAS XD</a:t>
            </a:r>
            <a:endParaRPr lang="es-ES" sz="66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01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0043" y="326265"/>
            <a:ext cx="10131425" cy="1456267"/>
          </a:xfrm>
        </p:spPr>
        <p:txBody>
          <a:bodyPr>
            <a:normAutofit/>
          </a:bodyPr>
          <a:lstStyle/>
          <a:p>
            <a:r>
              <a:rPr lang="es-ES" sz="6000" dirty="0" smtClean="0">
                <a:solidFill>
                  <a:srgbClr val="FF0000"/>
                </a:solidFill>
                <a:latin typeface="Algerian" panose="04020705040A02060702" pitchFamily="82" charset="0"/>
              </a:rPr>
              <a:t>Economía lineal</a:t>
            </a:r>
            <a:endParaRPr lang="es-ES" sz="60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533" y="1782532"/>
            <a:ext cx="8607379" cy="446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24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5193" y="0"/>
            <a:ext cx="10131425" cy="1456267"/>
          </a:xfrm>
        </p:spPr>
        <p:txBody>
          <a:bodyPr>
            <a:noAutofit/>
          </a:bodyPr>
          <a:lstStyle/>
          <a:p>
            <a:r>
              <a:rPr lang="es-ES" sz="4800" dirty="0" smtClean="0">
                <a:solidFill>
                  <a:srgbClr val="FF0000"/>
                </a:solidFill>
                <a:latin typeface="Algerian" panose="04020705040A02060702" pitchFamily="82" charset="0"/>
              </a:rPr>
              <a:t>QUE ES LA ECONOMIA CIRCULAR</a:t>
            </a:r>
            <a:endParaRPr lang="es-ES" sz="48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327" y="1275009"/>
            <a:ext cx="6261995" cy="5283558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325193" y="1184856"/>
            <a:ext cx="507105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lgerian" panose="04020705040A02060702" pitchFamily="82" charset="0"/>
              </a:rPr>
              <a:t>Es una estrategia que pretende reducir tanto la entrada de materia prima, ASI como la salida de desechos</a:t>
            </a:r>
          </a:p>
          <a:p>
            <a:endParaRPr lang="es-ES" sz="2400" dirty="0">
              <a:latin typeface="Algerian" panose="04020705040A02060702" pitchFamily="82" charset="0"/>
            </a:endParaRPr>
          </a:p>
          <a:p>
            <a:r>
              <a:rPr lang="es-ES" sz="2400" dirty="0">
                <a:latin typeface="Algerian" panose="04020705040A02060702" pitchFamily="82" charset="0"/>
              </a:rPr>
              <a:t>la economía circular es reparadora y regenerativa, </a:t>
            </a:r>
            <a:r>
              <a:rPr lang="es-ES" sz="2400" dirty="0" smtClean="0">
                <a:latin typeface="Algerian" panose="04020705040A02060702" pitchFamily="82" charset="0"/>
              </a:rPr>
              <a:t>pretende </a:t>
            </a:r>
            <a:r>
              <a:rPr lang="es-ES" sz="2400" dirty="0">
                <a:latin typeface="Algerian" panose="04020705040A02060702" pitchFamily="82" charset="0"/>
              </a:rPr>
              <a:t>conseguir que los productos, componentes y recursos en general mantengan su utilidad y valor en todo momento. </a:t>
            </a:r>
          </a:p>
        </p:txBody>
      </p:sp>
    </p:spTree>
    <p:extLst>
      <p:ext uri="{BB962C8B-B14F-4D97-AF65-F5344CB8AC3E}">
        <p14:creationId xmlns:p14="http://schemas.microsoft.com/office/powerpoint/2010/main" val="257955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3676" y="0"/>
            <a:ext cx="10131425" cy="1456267"/>
          </a:xfrm>
        </p:spPr>
        <p:txBody>
          <a:bodyPr>
            <a:noAutofit/>
          </a:bodyPr>
          <a:lstStyle/>
          <a:p>
            <a:r>
              <a:rPr lang="es-ES" sz="4000" dirty="0" smtClean="0">
                <a:solidFill>
                  <a:srgbClr val="FF0000"/>
                </a:solidFill>
                <a:latin typeface="Algerian" panose="04020705040A02060702" pitchFamily="82" charset="0"/>
              </a:rPr>
              <a:t>Principios de la economía circular</a:t>
            </a:r>
            <a:endParaRPr lang="es-ES" sz="40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0" r="17464" b="9129"/>
          <a:stretch/>
        </p:blipFill>
        <p:spPr>
          <a:xfrm>
            <a:off x="6877318" y="2665927"/>
            <a:ext cx="4778063" cy="3793225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73677" y="1339403"/>
            <a:ext cx="50657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2400" b="1" dirty="0" smtClean="0">
              <a:latin typeface="Algerian" panose="04020705040A02060702" pitchFamily="82" charset="0"/>
            </a:endParaRPr>
          </a:p>
          <a:p>
            <a:endParaRPr lang="es-ES" sz="2400" b="1" dirty="0">
              <a:latin typeface="Algerian" panose="04020705040A02060702" pitchFamily="82" charset="0"/>
            </a:endParaRPr>
          </a:p>
          <a:p>
            <a:endParaRPr lang="es-ES" sz="2400" b="1" dirty="0" smtClean="0">
              <a:latin typeface="Algerian" panose="04020705040A02060702" pitchFamily="82" charset="0"/>
            </a:endParaRPr>
          </a:p>
          <a:p>
            <a:endParaRPr lang="es-ES" sz="2400" b="1" dirty="0">
              <a:latin typeface="Algerian" panose="04020705040A02060702" pitchFamily="82" charset="0"/>
            </a:endParaRPr>
          </a:p>
          <a:p>
            <a:endParaRPr lang="es-ES" sz="2400" b="1" dirty="0" smtClean="0">
              <a:latin typeface="Algerian" panose="04020705040A02060702" pitchFamily="82" charset="0"/>
            </a:endParaRPr>
          </a:p>
          <a:p>
            <a:endParaRPr lang="es-ES" sz="2400" b="1" dirty="0">
              <a:latin typeface="Algerian" panose="04020705040A02060702" pitchFamily="82" charset="0"/>
            </a:endParaRPr>
          </a:p>
          <a:p>
            <a:endParaRPr lang="es-ES" sz="2400" b="1" dirty="0" smtClean="0">
              <a:latin typeface="Algerian" panose="04020705040A02060702" pitchFamily="82" charset="0"/>
            </a:endParaRPr>
          </a:p>
          <a:p>
            <a:endParaRPr lang="es-ES" sz="2400" dirty="0"/>
          </a:p>
          <a:p>
            <a:endParaRPr lang="es-ES" sz="2400" dirty="0">
              <a:latin typeface="Algerian" panose="04020705040A02060702" pitchFamily="82" charset="0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66670" y="1146220"/>
            <a:ext cx="108826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lgerian" panose="04020705040A02060702" pitchFamily="82" charset="0"/>
              </a:rPr>
              <a:t>la economía circular proporciona múltiples mecanismos de creación de valor no vinculados al consumo de recursos finitos</a:t>
            </a:r>
            <a:endParaRPr lang="es-ES" sz="2800" dirty="0">
              <a:latin typeface="Algerian" panose="04020705040A02060702" pitchFamily="82" charset="0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566670" y="3000777"/>
            <a:ext cx="5756857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smtClean="0">
                <a:latin typeface="Algerian" panose="04020705040A02060702" pitchFamily="82" charset="0"/>
              </a:rPr>
              <a:t>Principio 1: Preservar y mejorar el capital natural</a:t>
            </a:r>
          </a:p>
          <a:p>
            <a:r>
              <a:rPr lang="es-ES" sz="2800" b="1" dirty="0" smtClean="0">
                <a:latin typeface="Algerian" panose="04020705040A02060702" pitchFamily="82" charset="0"/>
              </a:rPr>
              <a:t>	</a:t>
            </a:r>
          </a:p>
          <a:p>
            <a:r>
              <a:rPr lang="es-ES" sz="2800" b="1" dirty="0">
                <a:latin typeface="Algerian" panose="04020705040A02060702" pitchFamily="82" charset="0"/>
              </a:rPr>
              <a:t>	</a:t>
            </a:r>
            <a:r>
              <a:rPr lang="es-ES" sz="2800" b="1" dirty="0" smtClean="0">
                <a:latin typeface="Algerian" panose="04020705040A02060702" pitchFamily="82" charset="0"/>
              </a:rPr>
              <a:t>... controlando existencias finitas y equilibrando los flujos de recursos renovables. 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5369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489397" y="302359"/>
            <a:ext cx="8139448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smtClean="0">
                <a:latin typeface="Algerian" panose="04020705040A02060702" pitchFamily="82" charset="0"/>
              </a:rPr>
              <a:t>Principio 2: Optimizar el uso de los recursos</a:t>
            </a:r>
          </a:p>
          <a:p>
            <a:r>
              <a:rPr lang="es-ES" sz="2800" b="1" dirty="0" smtClean="0">
                <a:latin typeface="Algerian" panose="04020705040A02060702" pitchFamily="82" charset="0"/>
              </a:rPr>
              <a:t>	</a:t>
            </a:r>
          </a:p>
          <a:p>
            <a:r>
              <a:rPr lang="es-ES" sz="2800" b="1" dirty="0">
                <a:latin typeface="Algerian" panose="04020705040A02060702" pitchFamily="82" charset="0"/>
              </a:rPr>
              <a:t>	</a:t>
            </a:r>
            <a:r>
              <a:rPr lang="es-ES" sz="2800" b="1" dirty="0" smtClean="0">
                <a:latin typeface="Algerian" panose="04020705040A02060702" pitchFamily="82" charset="0"/>
              </a:rPr>
              <a:t>...rotando productos, componentes y materiales con la máxima utilidad en todo momento, tanto en los ciclos técnicos como en los biológicos.</a:t>
            </a:r>
            <a:endParaRPr lang="es-ES" sz="2800" dirty="0" smtClean="0">
              <a:latin typeface="Algerian" panose="04020705040A02060702" pitchFamily="82" charset="0"/>
            </a:endParaRPr>
          </a:p>
          <a:p>
            <a:endParaRPr lang="es-ES" sz="2800" dirty="0" smtClean="0"/>
          </a:p>
          <a:p>
            <a:r>
              <a:rPr lang="es-ES" sz="2800" b="1" dirty="0">
                <a:latin typeface="Algerian" panose="04020705040A02060702" pitchFamily="82" charset="0"/>
              </a:rPr>
              <a:t>Principio 3: Fomentar la eficacia del sistema  </a:t>
            </a:r>
          </a:p>
          <a:p>
            <a:r>
              <a:rPr lang="es-ES" sz="2800" b="1" dirty="0" smtClean="0">
                <a:latin typeface="Algerian" panose="04020705040A02060702" pitchFamily="82" charset="0"/>
              </a:rPr>
              <a:t>	</a:t>
            </a:r>
          </a:p>
          <a:p>
            <a:r>
              <a:rPr lang="es-ES" sz="2800" b="1" dirty="0">
                <a:latin typeface="Algerian" panose="04020705040A02060702" pitchFamily="82" charset="0"/>
              </a:rPr>
              <a:t>	</a:t>
            </a:r>
            <a:r>
              <a:rPr lang="es-ES" sz="2800" b="1" dirty="0" smtClean="0">
                <a:latin typeface="Algerian" panose="04020705040A02060702" pitchFamily="82" charset="0"/>
              </a:rPr>
              <a:t>... </a:t>
            </a:r>
            <a:r>
              <a:rPr lang="es-ES" sz="2800" b="1" dirty="0">
                <a:latin typeface="Algerian" panose="04020705040A02060702" pitchFamily="82" charset="0"/>
              </a:rPr>
              <a:t>revelando y eliminando externalidades negativas.</a:t>
            </a:r>
            <a:endParaRPr lang="es-ES" sz="2800" dirty="0">
              <a:latin typeface="Algerian" panose="04020705040A02060702" pitchFamily="82" charset="0"/>
            </a:endParaRPr>
          </a:p>
          <a:p>
            <a:endParaRPr lang="es-ES" sz="2800" dirty="0" smtClean="0">
              <a:latin typeface="Algerian" panose="04020705040A02060702" pitchFamily="82" charset="0"/>
            </a:endParaRPr>
          </a:p>
          <a:p>
            <a:endParaRPr lang="es-ES" sz="28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636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8845" y="151179"/>
            <a:ext cx="342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05496" y="158839"/>
            <a:ext cx="10131425" cy="1456267"/>
          </a:xfrm>
        </p:spPr>
        <p:txBody>
          <a:bodyPr>
            <a:normAutofit/>
          </a:bodyPr>
          <a:lstStyle/>
          <a:p>
            <a:r>
              <a:rPr lang="es-ES" sz="4400" dirty="0" smtClean="0">
                <a:solidFill>
                  <a:srgbClr val="FF0000"/>
                </a:solidFill>
                <a:latin typeface="Algerian" panose="04020705040A02060702" pitchFamily="82" charset="0"/>
              </a:rPr>
              <a:t>Características de la economía circular</a:t>
            </a:r>
            <a:endParaRPr lang="es-ES" sz="44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4" r="24983"/>
          <a:stretch/>
        </p:blipFill>
        <p:spPr>
          <a:xfrm>
            <a:off x="6130345" y="1260460"/>
            <a:ext cx="5537915" cy="5466514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708337" y="1593060"/>
            <a:ext cx="486287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>
                <a:latin typeface="Algerian" panose="04020705040A02060702" pitchFamily="82" charset="0"/>
              </a:rPr>
              <a:t>Diseñar sin residuos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b="1" dirty="0" smtClean="0">
              <a:latin typeface="Algerian" panose="04020705040A020607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 smtClean="0">
                <a:latin typeface="Algerian" panose="04020705040A02060702" pitchFamily="82" charset="0"/>
              </a:rPr>
              <a:t>Aumentar </a:t>
            </a:r>
            <a:r>
              <a:rPr lang="es-ES" sz="2400" b="1" dirty="0">
                <a:latin typeface="Algerian" panose="04020705040A02060702" pitchFamily="82" charset="0"/>
              </a:rPr>
              <a:t>la resiliencia por medio de la diversidad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b="1" dirty="0" smtClean="0">
              <a:latin typeface="Algerian" panose="04020705040A020607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 smtClean="0">
                <a:latin typeface="Algerian" panose="04020705040A02060702" pitchFamily="82" charset="0"/>
              </a:rPr>
              <a:t>Trabajar </a:t>
            </a:r>
            <a:r>
              <a:rPr lang="es-ES" sz="2400" b="1" dirty="0">
                <a:latin typeface="Algerian" panose="04020705040A02060702" pitchFamily="82" charset="0"/>
              </a:rPr>
              <a:t>hacia un uso de energía de fuentes renovables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b="1" dirty="0" smtClean="0">
              <a:latin typeface="Algerian" panose="04020705040A020607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 smtClean="0">
                <a:latin typeface="Algerian" panose="04020705040A02060702" pitchFamily="82" charset="0"/>
              </a:rPr>
              <a:t>Pensar </a:t>
            </a:r>
            <a:r>
              <a:rPr lang="es-ES" sz="2400" b="1" dirty="0">
                <a:latin typeface="Algerian" panose="04020705040A02060702" pitchFamily="82" charset="0"/>
              </a:rPr>
              <a:t>en «sistemas»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b="1" dirty="0" smtClean="0">
              <a:latin typeface="Algerian" panose="04020705040A020607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 smtClean="0">
                <a:latin typeface="Algerian" panose="04020705040A02060702" pitchFamily="82" charset="0"/>
              </a:rPr>
              <a:t>Pensar </a:t>
            </a:r>
            <a:r>
              <a:rPr lang="es-ES" sz="2400" b="1" dirty="0">
                <a:latin typeface="Algerian" panose="04020705040A02060702" pitchFamily="82" charset="0"/>
              </a:rPr>
              <a:t>en cascadas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9824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3678" y="0"/>
            <a:ext cx="9475630" cy="1352282"/>
          </a:xfrm>
        </p:spPr>
        <p:txBody>
          <a:bodyPr>
            <a:normAutofit/>
          </a:bodyPr>
          <a:lstStyle/>
          <a:p>
            <a:r>
              <a:rPr lang="es-ES" sz="4400" dirty="0" smtClean="0">
                <a:solidFill>
                  <a:srgbClr val="FF0000"/>
                </a:solidFill>
                <a:latin typeface="Algerian" panose="04020705040A02060702" pitchFamily="82" charset="0"/>
              </a:rPr>
              <a:t>Escuelas de pensamiento</a:t>
            </a:r>
            <a:endParaRPr lang="es-ES" sz="44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519" y="3211565"/>
            <a:ext cx="3553496" cy="3417979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273678" y="1352282"/>
            <a:ext cx="6735651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dirty="0">
                <a:latin typeface="Algerian" panose="04020705040A02060702" pitchFamily="82" charset="0"/>
              </a:rPr>
              <a:t>Diseño </a:t>
            </a:r>
            <a:r>
              <a:rPr lang="es-ES" sz="2800" b="1" dirty="0" smtClean="0">
                <a:latin typeface="Algerian" panose="04020705040A02060702" pitchFamily="82" charset="0"/>
              </a:rPr>
              <a:t>regenerativo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b="1" dirty="0" smtClean="0">
              <a:latin typeface="Algerian" panose="04020705040A020607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dirty="0" smtClean="0">
                <a:latin typeface="Algerian" panose="04020705040A02060702" pitchFamily="82" charset="0"/>
              </a:rPr>
              <a:t> </a:t>
            </a:r>
            <a:r>
              <a:rPr lang="es-ES" sz="2800" b="1" dirty="0">
                <a:latin typeface="Algerian" panose="04020705040A02060702" pitchFamily="82" charset="0"/>
              </a:rPr>
              <a:t>Economía del rendimiento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b="1" dirty="0" smtClean="0">
              <a:latin typeface="Algerian" panose="04020705040A020607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i="1" dirty="0" smtClean="0">
                <a:latin typeface="Algerian" panose="04020705040A02060702" pitchFamily="82" charset="0"/>
              </a:rPr>
              <a:t>Cradle </a:t>
            </a:r>
            <a:r>
              <a:rPr lang="es-ES" sz="2800" b="1" i="1" dirty="0">
                <a:latin typeface="Algerian" panose="04020705040A02060702" pitchFamily="82" charset="0"/>
              </a:rPr>
              <a:t>to Cradle </a:t>
            </a:r>
            <a:r>
              <a:rPr lang="es-ES" sz="2800" b="1" dirty="0">
                <a:latin typeface="Algerian" panose="04020705040A02060702" pitchFamily="82" charset="0"/>
              </a:rPr>
              <a:t>(de la cuna a la cuna)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b="1" dirty="0" smtClean="0">
              <a:latin typeface="Algerian" panose="04020705040A020607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dirty="0" smtClean="0">
                <a:latin typeface="Algerian" panose="04020705040A02060702" pitchFamily="82" charset="0"/>
              </a:rPr>
              <a:t>Ecología </a:t>
            </a:r>
            <a:r>
              <a:rPr lang="es-ES" sz="2800" b="1" dirty="0">
                <a:latin typeface="Algerian" panose="04020705040A02060702" pitchFamily="82" charset="0"/>
              </a:rPr>
              <a:t>industrial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b="1" dirty="0" smtClean="0">
              <a:latin typeface="Algerian" panose="04020705040A020607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dirty="0" smtClean="0">
                <a:latin typeface="Algerian" panose="04020705040A02060702" pitchFamily="82" charset="0"/>
              </a:rPr>
              <a:t>Biomímesis</a:t>
            </a:r>
            <a:endParaRPr lang="es-ES" sz="2800" b="1" dirty="0">
              <a:latin typeface="Algerian" panose="04020705040A020607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8" name="CuadroTexto 7"/>
          <p:cNvSpPr txBox="1"/>
          <p:nvPr/>
        </p:nvSpPr>
        <p:spPr>
          <a:xfrm>
            <a:off x="7009329" y="1352282"/>
            <a:ext cx="611746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dirty="0" smtClean="0">
                <a:latin typeface="Algerian" panose="04020705040A02060702" pitchFamily="82" charset="0"/>
              </a:rPr>
              <a:t>Economía azul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b="1" dirty="0" smtClean="0">
              <a:latin typeface="Algerian" panose="04020705040A02060702" pitchFamily="8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b="1" dirty="0" smtClean="0">
                <a:latin typeface="Algerian" panose="04020705040A02060702" pitchFamily="82" charset="0"/>
              </a:rPr>
              <a:t>Capitalismo natural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b="1" dirty="0" smtClean="0"/>
          </a:p>
          <a:p>
            <a:endParaRPr lang="es-ES" b="1" dirty="0" smtClean="0">
              <a:latin typeface="Algerian" panose="04020705040A02060702" pitchFamily="82" charset="0"/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033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7" y="144819"/>
            <a:ext cx="11767802" cy="6617008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2498501" y="2343955"/>
            <a:ext cx="700610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600" dirty="0" smtClean="0">
                <a:solidFill>
                  <a:srgbClr val="FF0000"/>
                </a:solidFill>
                <a:latin typeface="Algerian" panose="04020705040A02060702" pitchFamily="82" charset="0"/>
              </a:rPr>
              <a:t>ESQUEMA DE LA ECONOMIA CIRCULAR</a:t>
            </a:r>
            <a:endParaRPr lang="es-ES" sz="66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14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7919" y="158839"/>
            <a:ext cx="10131425" cy="1456267"/>
          </a:xfrm>
        </p:spPr>
        <p:txBody>
          <a:bodyPr>
            <a:normAutofit/>
          </a:bodyPr>
          <a:lstStyle/>
          <a:p>
            <a:r>
              <a:rPr lang="es-ES" sz="5400" dirty="0" smtClean="0">
                <a:solidFill>
                  <a:srgbClr val="FF0000"/>
                </a:solidFill>
                <a:latin typeface="Algerian" panose="04020705040A02060702" pitchFamily="82" charset="0"/>
              </a:rPr>
              <a:t>VENTAJAS Y DESVENTAJAS</a:t>
            </a:r>
            <a:endParaRPr lang="es-ES" sz="54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247919" y="1615106"/>
            <a:ext cx="490363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lgerian" panose="04020705040A02060702" pitchFamily="82" charset="0"/>
              </a:rPr>
              <a:t>VENTAJAS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latin typeface="Algerian" panose="04020705040A02060702" pitchFamily="8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 smtClean="0">
                <a:latin typeface="Algerian" panose="04020705040A02060702" pitchFamily="82" charset="0"/>
              </a:rPr>
              <a:t>SE FOMENTA EL RECICLAJE</a:t>
            </a:r>
          </a:p>
          <a:p>
            <a:endParaRPr lang="es-ES" sz="2400" dirty="0" smtClean="0">
              <a:latin typeface="Algerian" panose="04020705040A02060702" pitchFamily="8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 smtClean="0">
                <a:latin typeface="Algerian" panose="04020705040A02060702" pitchFamily="82" charset="0"/>
              </a:rPr>
              <a:t>SE FOMENTA EL USO DE ENERGIAS RENOVABLES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 smtClean="0">
              <a:latin typeface="Algerian" panose="04020705040A02060702" pitchFamily="8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 smtClean="0">
                <a:latin typeface="Algerian" panose="04020705040A02060702" pitchFamily="82" charset="0"/>
              </a:rPr>
              <a:t>SE APROVECHAN LOS RECURSOS AL MAXIMO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>
              <a:latin typeface="Algerian" panose="04020705040A02060702" pitchFamily="82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6731357" y="1615106"/>
            <a:ext cx="506139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lgerian" panose="04020705040A02060702" pitchFamily="82" charset="0"/>
              </a:rPr>
              <a:t>DESVENTAJAS</a:t>
            </a:r>
          </a:p>
          <a:p>
            <a:endParaRPr lang="es-ES" sz="2400" dirty="0">
              <a:latin typeface="Algerian" panose="04020705040A02060702" pitchFamily="8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 smtClean="0">
                <a:latin typeface="Algerian" panose="04020705040A02060702" pitchFamily="82" charset="0"/>
              </a:rPr>
              <a:t>EL COMPROMISO DE LAS EMPRESAS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 smtClean="0">
              <a:latin typeface="Algerian" panose="04020705040A02060702" pitchFamily="8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 smtClean="0">
                <a:latin typeface="Algerian" panose="04020705040A02060702" pitchFamily="82" charset="0"/>
              </a:rPr>
              <a:t>LOS CONSUMIDORES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400" dirty="0" smtClean="0">
              <a:latin typeface="Algerian" panose="04020705040A02060702" pitchFamily="82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739" y="4037953"/>
            <a:ext cx="2833675" cy="2725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63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283</TotalTime>
  <Words>198</Words>
  <Application>Microsoft Office PowerPoint</Application>
  <PresentationFormat>Panorámica</PresentationFormat>
  <Paragraphs>67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Algerian</vt:lpstr>
      <vt:lpstr>Arial</vt:lpstr>
      <vt:lpstr>Calibri</vt:lpstr>
      <vt:lpstr>Calibri Light</vt:lpstr>
      <vt:lpstr>Celestial</vt:lpstr>
      <vt:lpstr>ECONOMIA  CIRCULAR</vt:lpstr>
      <vt:lpstr>Economía lineal</vt:lpstr>
      <vt:lpstr>QUE ES LA ECONOMIA CIRCULAR</vt:lpstr>
      <vt:lpstr>Principios de la economía circular</vt:lpstr>
      <vt:lpstr>Presentación de PowerPoint</vt:lpstr>
      <vt:lpstr>Características de la economía circular</vt:lpstr>
      <vt:lpstr>Escuelas de pensamiento</vt:lpstr>
      <vt:lpstr>Presentación de PowerPoint</vt:lpstr>
      <vt:lpstr>VENTAJAS Y DESVENTAJAS</vt:lpstr>
      <vt:lpstr>Presentación de PowerPoint</vt:lpstr>
    </vt:vector>
  </TitlesOfParts>
  <Company>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ECONOMIA  CIRCULAR</dc:title>
  <dc:creator>Full name</dc:creator>
  <cp:lastModifiedBy>Full name</cp:lastModifiedBy>
  <cp:revision>14</cp:revision>
  <dcterms:created xsi:type="dcterms:W3CDTF">2019-09-27T23:16:21Z</dcterms:created>
  <dcterms:modified xsi:type="dcterms:W3CDTF">2019-10-08T03:01:26Z</dcterms:modified>
</cp:coreProperties>
</file>

<file path=docProps/thumbnail.jpeg>
</file>